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86" r:id="rId3"/>
    <p:sldId id="317" r:id="rId4"/>
    <p:sldId id="318" r:id="rId5"/>
    <p:sldId id="309" r:id="rId6"/>
    <p:sldId id="291" r:id="rId7"/>
    <p:sldId id="299" r:id="rId8"/>
    <p:sldId id="312" r:id="rId9"/>
    <p:sldId id="297" r:id="rId10"/>
    <p:sldId id="298" r:id="rId11"/>
    <p:sldId id="300" r:id="rId12"/>
    <p:sldId id="301" r:id="rId13"/>
    <p:sldId id="293" r:id="rId14"/>
    <p:sldId id="294" r:id="rId15"/>
    <p:sldId id="295" r:id="rId16"/>
    <p:sldId id="316" r:id="rId17"/>
    <p:sldId id="311" r:id="rId18"/>
    <p:sldId id="313" r:id="rId19"/>
    <p:sldId id="314" r:id="rId20"/>
    <p:sldId id="31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8C03-C9DF-4274-B3BD-38A453E75CF7}" type="datetimeFigureOut">
              <a:rPr lang="nl-NL" smtClean="0"/>
              <a:t>10-5-2018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A5A69-6FF5-4EEC-82EA-281E0D3B49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74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1F271BF-4E83-4D57-A376-A9903DAABB60}" type="datetime1">
              <a:rPr lang="nl-NL" smtClean="0"/>
              <a:t>10-5-2018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FAB2-8A87-4A7D-B931-A1E3177C6FE1}" type="datetime1">
              <a:rPr lang="nl-NL" smtClean="0"/>
              <a:t>10-5-2018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ADF74-058A-40BE-A053-CCCABB982AEC}" type="datetime1">
              <a:rPr lang="nl-NL" smtClean="0"/>
              <a:t>10-5-2018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881B-B74E-450A-BE74-5A537A3423C3}" type="datetime1">
              <a:rPr lang="nl-NL" smtClean="0"/>
              <a:t>10-5-2018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DD2D53C-D07F-4B30-AB28-3716B897EB71}" type="datetime1">
              <a:rPr lang="nl-NL" smtClean="0"/>
              <a:t>10-5-2018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B61C-85AC-4BAD-9DFF-914941D4811F}" type="datetime1">
              <a:rPr lang="nl-NL" smtClean="0"/>
              <a:t>10-5-2018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E43E-33EE-4E65-BEB9-6B0CC2CE32D6}" type="datetime1">
              <a:rPr lang="nl-NL" smtClean="0"/>
              <a:t>10-5-2018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4136-569F-4A6C-807C-6D480F94E17F}" type="datetime1">
              <a:rPr lang="nl-NL" smtClean="0"/>
              <a:t>10-5-2018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AB37-EF27-4B4D-9475-C65BCBAF376E}" type="datetime1">
              <a:rPr lang="nl-NL" smtClean="0"/>
              <a:t>10-5-2018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9B774A25-1AE3-4ABE-9C11-2A5BDBA6183F}" type="datetime1">
              <a:rPr lang="nl-NL" smtClean="0"/>
              <a:t>10-5-2018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3BDEF29-8F3D-4046-BA32-A82384CCA1D5}" type="datetime1">
              <a:rPr lang="nl-NL" smtClean="0"/>
              <a:t>10-5-2018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AF7D7E-85CF-410F-B2FE-103CEFA85C61}" type="datetime1">
              <a:rPr lang="nl-NL" smtClean="0"/>
              <a:t>10-5-2018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79707F-7883-4DBA-A792-E4A48BA6DEBC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zMhU_4m-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Taalbeschouwing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week </a:t>
            </a:r>
            <a:r>
              <a:rPr lang="nl-NL" dirty="0" smtClean="0"/>
              <a:t>3</a:t>
            </a:r>
            <a:endParaRPr lang="nl-NL" dirty="0"/>
          </a:p>
          <a:p>
            <a:r>
              <a:rPr lang="nl-NL" dirty="0"/>
              <a:t>Pragmatiek + </a:t>
            </a:r>
            <a:r>
              <a:rPr lang="nl-NL" dirty="0" smtClean="0"/>
              <a:t>conversatieanalyse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59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nl-NL" sz="4000" dirty="0" smtClean="0"/>
              <a:t>2. Face + FTA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FTA: face </a:t>
            </a:r>
            <a:r>
              <a:rPr lang="nl-NL" dirty="0" err="1" smtClean="0"/>
              <a:t>threatening</a:t>
            </a:r>
            <a:r>
              <a:rPr lang="nl-NL" dirty="0" smtClean="0"/>
              <a:t> act.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O.a. </a:t>
            </a:r>
            <a:r>
              <a:rPr lang="nl-NL" dirty="0"/>
              <a:t>verontschuldigingen, complimenten, kritiek, verzoeken, etc.</a:t>
            </a:r>
          </a:p>
          <a:p>
            <a:endParaRPr lang="nl-NL" dirty="0"/>
          </a:p>
          <a:p>
            <a:r>
              <a:rPr lang="nl-NL" dirty="0"/>
              <a:t>= allemaal zaken waarbij de spreker de hoorder </a:t>
            </a:r>
            <a:r>
              <a:rPr lang="nl-NL" dirty="0" smtClean="0"/>
              <a:t>'lastigvalt</a:t>
            </a:r>
            <a:r>
              <a:rPr lang="nl-NL" dirty="0"/>
              <a:t>'.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nl-NL" sz="4000" dirty="0"/>
              <a:t>2. </a:t>
            </a:r>
            <a:r>
              <a:rPr lang="nl-NL" sz="4000" dirty="0" smtClean="0"/>
              <a:t>Face + FTA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Sorry dat ik te laat ben.</a:t>
            </a:r>
          </a:p>
          <a:p>
            <a:pPr marL="0" indent="0">
              <a:buNone/>
            </a:pPr>
            <a:r>
              <a:rPr lang="nl-NL" dirty="0"/>
              <a:t>2. Wat een mooie jurk heb je aan!</a:t>
            </a:r>
          </a:p>
          <a:p>
            <a:pPr marL="0" indent="0">
              <a:buNone/>
            </a:pPr>
            <a:r>
              <a:rPr lang="nl-NL" dirty="0"/>
              <a:t>3. Je college is warrig.</a:t>
            </a:r>
          </a:p>
          <a:p>
            <a:pPr marL="0" indent="0">
              <a:buNone/>
            </a:pPr>
            <a:r>
              <a:rPr lang="nl-NL" dirty="0"/>
              <a:t>4. Ik wil een tientje lenen.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0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sz="4400" dirty="0"/>
              <a:t>2. </a:t>
            </a:r>
            <a:r>
              <a:rPr lang="nl-NL" sz="4400" dirty="0" smtClean="0"/>
              <a:t>Face + FTA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Sociale </a:t>
            </a:r>
            <a:r>
              <a:rPr lang="nl-NL" dirty="0"/>
              <a:t>verhoudingen constant in de gaten </a:t>
            </a:r>
            <a:r>
              <a:rPr lang="nl-NL" dirty="0" smtClean="0"/>
              <a:t>gehouden. Evt. taalgebruik </a:t>
            </a:r>
            <a:r>
              <a:rPr lang="nl-NL" dirty="0"/>
              <a:t>daarop </a:t>
            </a:r>
            <a:r>
              <a:rPr lang="nl-NL" dirty="0" smtClean="0"/>
              <a:t>aange</a:t>
            </a:r>
            <a:r>
              <a:rPr lang="nl-NL" dirty="0" smtClean="0"/>
              <a:t>past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Niet </a:t>
            </a:r>
            <a:r>
              <a:rPr lang="nl-NL" dirty="0"/>
              <a:t>zomaar alles onverbloemd zeggen: </a:t>
            </a:r>
            <a:r>
              <a:rPr lang="nl-NL" dirty="0" smtClean="0"/>
              <a:t>extra </a:t>
            </a:r>
            <a:r>
              <a:rPr lang="nl-NL" dirty="0"/>
              <a:t>moeite om gezichtsverlies te besparen.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1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2. </a:t>
            </a:r>
            <a:r>
              <a:rPr lang="nl-NL" sz="4800" dirty="0" smtClean="0"/>
              <a:t>Face + repair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Verbeteren is potentieel pijnlijk: iemand maakt een fout, fouten maken leidt tot gezichtsverlies. </a:t>
            </a:r>
          </a:p>
          <a:p>
            <a:endParaRPr lang="nl-NL" dirty="0" smtClean="0"/>
          </a:p>
          <a:p>
            <a:r>
              <a:rPr lang="nl-NL" dirty="0" smtClean="0"/>
              <a:t>Verbeteren = '</a:t>
            </a:r>
            <a:r>
              <a:rPr lang="nl-NL" i="1" dirty="0" smtClean="0"/>
              <a:t>repair'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3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2. </a:t>
            </a:r>
            <a:r>
              <a:rPr lang="nl-NL" sz="4400" dirty="0" smtClean="0"/>
              <a:t>Face + repair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Repair </a:t>
            </a:r>
            <a:r>
              <a:rPr lang="nl-NL" dirty="0" smtClean="0"/>
              <a:t>bij </a:t>
            </a:r>
            <a:r>
              <a:rPr lang="nl-NL" dirty="0"/>
              <a:t>informele communicatie: rangorde in voorkeur.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u="sng" dirty="0"/>
              <a:t>Vroege correctie</a:t>
            </a:r>
            <a:r>
              <a:rPr lang="nl-NL" dirty="0"/>
              <a:t> </a:t>
            </a:r>
            <a:r>
              <a:rPr lang="nl-NL" dirty="0" smtClean="0"/>
              <a:t>voor </a:t>
            </a:r>
            <a:r>
              <a:rPr lang="nl-NL" dirty="0"/>
              <a:t>late correctie.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u="sng" dirty="0"/>
              <a:t>Repair door spreker zelf</a:t>
            </a:r>
            <a:r>
              <a:rPr lang="nl-NL" dirty="0"/>
              <a:t> </a:t>
            </a:r>
            <a:r>
              <a:rPr lang="nl-NL" dirty="0" smtClean="0"/>
              <a:t>voor </a:t>
            </a:r>
            <a:r>
              <a:rPr lang="nl-NL" dirty="0"/>
              <a:t>herstel door een ander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(Zie </a:t>
            </a:r>
            <a:r>
              <a:rPr lang="nl-NL" i="1" dirty="0" err="1" smtClean="0"/>
              <a:t>Monty</a:t>
            </a:r>
            <a:r>
              <a:rPr lang="nl-NL" i="1" dirty="0" smtClean="0"/>
              <a:t> Python beurt 21.)</a:t>
            </a:r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61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2. </a:t>
            </a:r>
            <a:r>
              <a:rPr lang="nl-NL" sz="4400" dirty="0" smtClean="0"/>
              <a:t>Face + verbeteren leerlingen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Lesgeven: </a:t>
            </a:r>
          </a:p>
          <a:p>
            <a:endParaRPr lang="nl-NL" dirty="0" smtClean="0"/>
          </a:p>
          <a:p>
            <a:r>
              <a:rPr lang="nl-NL" dirty="0" smtClean="0"/>
              <a:t>Duidelijkheid = prioriteit (i.p.v. gezichtsbehoud leerling).</a:t>
            </a:r>
          </a:p>
          <a:p>
            <a:r>
              <a:rPr lang="nl-NL" dirty="0" smtClean="0"/>
              <a:t>Leraar </a:t>
            </a:r>
            <a:r>
              <a:rPr lang="nl-NL" u="sng" dirty="0" smtClean="0"/>
              <a:t>moet</a:t>
            </a:r>
            <a:r>
              <a:rPr lang="nl-NL" dirty="0" smtClean="0"/>
              <a:t> foute antwoorden verbeteren (geen misverstanden).</a:t>
            </a:r>
          </a:p>
          <a:p>
            <a:r>
              <a:rPr lang="nl-NL" dirty="0" smtClean="0"/>
              <a:t>Verbetering </a:t>
            </a:r>
            <a:r>
              <a:rPr lang="nl-NL" u="sng" dirty="0" smtClean="0"/>
              <a:t>moet</a:t>
            </a:r>
            <a:r>
              <a:rPr lang="nl-NL" dirty="0" smtClean="0"/>
              <a:t> leerzaam zijn voor leerling.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84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2. </a:t>
            </a:r>
            <a:r>
              <a:rPr lang="nl-NL" sz="4400" dirty="0" smtClean="0"/>
              <a:t>Face + leerlingen </a:t>
            </a:r>
            <a:r>
              <a:rPr lang="nl-NL" sz="4800" dirty="0"/>
              <a:t>verbeteren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Doel docent bij een fout antwoord leerling: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dirty="0"/>
              <a:t>. </a:t>
            </a:r>
            <a:r>
              <a:rPr lang="nl-NL" dirty="0" smtClean="0"/>
              <a:t>De leerling weet dat hij een fout heeft gemaakt.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2. Het is duidelijk waar het fout gaat.</a:t>
            </a:r>
          </a:p>
          <a:p>
            <a:pPr marL="0" indent="0">
              <a:buNone/>
            </a:pPr>
            <a:r>
              <a:rPr lang="nl-NL" dirty="0"/>
              <a:t>3. Het is duidelijk wat er fout gaat.</a:t>
            </a:r>
          </a:p>
          <a:p>
            <a:pPr marL="0" indent="0">
              <a:buNone/>
            </a:pPr>
            <a:r>
              <a:rPr lang="nl-NL" dirty="0"/>
              <a:t>4. De leerling krijgt hulp bij het verbeteren.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6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2. Face + leerlingen </a:t>
            </a:r>
            <a:r>
              <a:rPr lang="nl-NL" sz="4800" dirty="0"/>
              <a:t>verbeteren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lesgeven wacht je als leraar dus niet tot de spreker zichzelf verbetert, maar jij doet de voorzet. 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Hiervoor verschillende manieren.</a:t>
            </a:r>
          </a:p>
          <a:p>
            <a:endParaRPr lang="nl-NL" dirty="0"/>
          </a:p>
          <a:p>
            <a:r>
              <a:rPr lang="nl-NL" dirty="0"/>
              <a:t>Hand-out p. 2: kiezen waarvan er sprake is in het schema met de vier fragmentjes.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Face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verder de dossieropdrachten voor meer over face en gezichtsverlies.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Je weet hoe je in een OLG zo veel mogelijk leerlingen kunt laten nadenken over jouw vragen.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2. Je weet hoe je de antwoorden van leerlingen kunt gebruiken om het denkproces nog verder te stimuleren.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0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</a:t>
            </a:r>
            <a:r>
              <a:rPr lang="nl-NL" dirty="0"/>
              <a:t>Beurtwisseling </a:t>
            </a:r>
            <a:r>
              <a:rPr lang="nl-NL" dirty="0" smtClean="0"/>
              <a:t>+ onderwijsleergesprek (OLG)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 </a:t>
            </a:r>
            <a:r>
              <a:rPr lang="nl-NL" dirty="0"/>
              <a:t>Reacties op antwoorden leerlingen: face + </a:t>
            </a:r>
            <a:r>
              <a:rPr lang="nl-NL" dirty="0" smtClean="0"/>
              <a:t>repair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9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3. </a:t>
            </a:r>
            <a:r>
              <a:rPr lang="nl-NL" dirty="0"/>
              <a:t>Je weet wat het effect is van pauzes laten vallen na een vraag.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</a:t>
            </a:r>
            <a:r>
              <a:rPr lang="nl-NL" dirty="0" smtClean="0"/>
              <a:t>. </a:t>
            </a:r>
            <a:r>
              <a:rPr lang="nl-NL" dirty="0"/>
              <a:t>Je </a:t>
            </a:r>
            <a:r>
              <a:rPr lang="nl-NL" dirty="0" smtClean="0"/>
              <a:t>kunt </a:t>
            </a:r>
            <a:r>
              <a:rPr lang="nl-NL" dirty="0"/>
              <a:t>het begrip 'face</a:t>
            </a:r>
            <a:r>
              <a:rPr lang="nl-NL" dirty="0" smtClean="0"/>
              <a:t>' in verband brengen met vragen stellen in de les.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6. Je </a:t>
            </a:r>
            <a:r>
              <a:rPr lang="nl-NL" dirty="0" smtClean="0"/>
              <a:t>kunt de </a:t>
            </a:r>
            <a:r>
              <a:rPr lang="nl-NL" dirty="0"/>
              <a:t>begrippen 'repair' en </a:t>
            </a:r>
            <a:r>
              <a:rPr lang="nl-NL" dirty="0" smtClean="0"/>
              <a:t>face koppelen aan foute antwoorden van leerlingen.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6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1. Je weet hoe je in een OLG zo veel mogelijk leerlingen kunt laten nadenken over jouw vragen.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2. Je weet hoe je de antwoorden van leerlingen kunt gebruiken om het denkproces nog verder te stimuleren.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6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3. </a:t>
            </a:r>
            <a:r>
              <a:rPr lang="nl-NL" dirty="0"/>
              <a:t>Je weet wat het effect is van pauzes laten vallen na een vraag.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</a:t>
            </a:r>
            <a:r>
              <a:rPr lang="nl-NL" dirty="0" smtClean="0"/>
              <a:t>. </a:t>
            </a:r>
            <a:r>
              <a:rPr lang="nl-NL" dirty="0"/>
              <a:t>Je </a:t>
            </a:r>
            <a:r>
              <a:rPr lang="nl-NL" dirty="0" smtClean="0"/>
              <a:t>kunt </a:t>
            </a:r>
            <a:r>
              <a:rPr lang="nl-NL" dirty="0"/>
              <a:t>het begrip 'face</a:t>
            </a:r>
            <a:r>
              <a:rPr lang="nl-NL" dirty="0" smtClean="0"/>
              <a:t>' in verband brengen met vragen stellen in de les.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6. Je </a:t>
            </a:r>
            <a:r>
              <a:rPr lang="nl-NL" dirty="0" smtClean="0"/>
              <a:t>kunt de </a:t>
            </a:r>
            <a:r>
              <a:rPr lang="nl-NL" dirty="0"/>
              <a:t>begrippen 'repair' en </a:t>
            </a:r>
            <a:r>
              <a:rPr lang="nl-NL" dirty="0" smtClean="0"/>
              <a:t>face koppelen aan foute antwoorden van leerlingen.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1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Monty</a:t>
            </a:r>
            <a:r>
              <a:rPr lang="nl-NL" dirty="0" smtClean="0"/>
              <a:t> Python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>
                <a:hlinkClick r:id="rId2"/>
              </a:rPr>
              <a:t>And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now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for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something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completely</a:t>
            </a:r>
            <a:r>
              <a:rPr lang="nl-NL" dirty="0" smtClean="0">
                <a:hlinkClick r:id="rId2"/>
              </a:rPr>
              <a:t> different!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Zie hand-out.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07F-7883-4DBA-A792-E4A48BA6DEB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1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nl-NL" sz="3600" dirty="0" smtClean="0"/>
              <a:t>Stelt ridder </a:t>
            </a:r>
            <a:r>
              <a:rPr lang="nl-NL" sz="3600" dirty="0" err="1" smtClean="0"/>
              <a:t>Bedevere</a:t>
            </a:r>
            <a:r>
              <a:rPr lang="nl-NL" sz="3600" dirty="0" smtClean="0"/>
              <a:t> 'echte vragen'?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Ebbens en Ettekoven </a:t>
            </a:r>
            <a:r>
              <a:rPr lang="nl-NL" i="1" dirty="0"/>
              <a:t>Effectief leren: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echte </a:t>
            </a:r>
            <a:r>
              <a:rPr lang="nl-NL" dirty="0"/>
              <a:t>vragen</a:t>
            </a:r>
          </a:p>
          <a:p>
            <a:pPr marL="0" indent="0">
              <a:buNone/>
            </a:pPr>
            <a:r>
              <a:rPr lang="nl-NL" i="1" dirty="0"/>
              <a:t>	</a:t>
            </a:r>
            <a:r>
              <a:rPr lang="nl-NL" dirty="0"/>
              <a:t>● prikkelen tot nieuwsgierigheid</a:t>
            </a:r>
          </a:p>
          <a:p>
            <a:pPr marL="0" indent="0">
              <a:buNone/>
            </a:pPr>
            <a:r>
              <a:rPr lang="nl-NL" dirty="0"/>
              <a:t>	● laten leerlingen op zoek gaan naar 	het goede antwoord</a:t>
            </a:r>
          </a:p>
          <a:p>
            <a:pPr marL="0" indent="0">
              <a:buNone/>
            </a:pPr>
            <a:r>
              <a:rPr lang="nl-NL" dirty="0"/>
              <a:t>	● laten leerlingen net aangeboden 	kennis verwerken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5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sz="3200" dirty="0"/>
              <a:t>2</a:t>
            </a:r>
            <a:r>
              <a:rPr lang="nl-NL" sz="3200" dirty="0" smtClean="0"/>
              <a:t>. </a:t>
            </a:r>
            <a:r>
              <a:rPr lang="nl-NL" sz="3200" dirty="0"/>
              <a:t>Reacties op antwoorden leerlingen: face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7</a:t>
            </a:fld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94719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8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sz="3200" dirty="0"/>
              <a:t>2</a:t>
            </a:r>
            <a:r>
              <a:rPr lang="nl-NL" sz="3200" dirty="0" smtClean="0"/>
              <a:t>. </a:t>
            </a:r>
            <a:r>
              <a:rPr lang="nl-NL" sz="3200" dirty="0"/>
              <a:t>Reacties op antwoorden leerlingen: face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8</a:t>
            </a:fld>
            <a:endParaRPr lang="nl-NL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25" y="2199481"/>
            <a:ext cx="4552950" cy="3419475"/>
          </a:xfrm>
        </p:spPr>
      </p:pic>
    </p:spTree>
    <p:extLst>
      <p:ext uri="{BB962C8B-B14F-4D97-AF65-F5344CB8AC3E}">
        <p14:creationId xmlns:p14="http://schemas.microsoft.com/office/powerpoint/2010/main" val="33163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nl-NL" sz="4000" dirty="0" smtClean="0"/>
              <a:t>2. Face: definitie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Face: </a:t>
            </a:r>
            <a:r>
              <a:rPr lang="nl-NL" dirty="0" smtClean="0"/>
              <a:t>'publieke </a:t>
            </a:r>
            <a:r>
              <a:rPr lang="nl-NL" dirty="0"/>
              <a:t>gezicht'. </a:t>
            </a:r>
          </a:p>
          <a:p>
            <a:endParaRPr lang="nl-NL" dirty="0"/>
          </a:p>
          <a:p>
            <a:r>
              <a:rPr lang="nl-NL" dirty="0" smtClean="0"/>
              <a:t>In interactie veel moeite om </a:t>
            </a:r>
            <a:r>
              <a:rPr lang="nl-NL" dirty="0"/>
              <a:t>gezichtsverlies te </a:t>
            </a:r>
            <a:r>
              <a:rPr lang="nl-NL" dirty="0" smtClean="0"/>
              <a:t>voorkomen</a:t>
            </a:r>
            <a:r>
              <a:rPr lang="nl-NL" dirty="0"/>
              <a:t>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Gezichtsverlies:  voorbeelden?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E49D3-69BB-462F-9657-5923ADE41D5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0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C1C1E1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C1C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1902</TotalTime>
  <Words>622</Words>
  <Application>Microsoft Office PowerPoint</Application>
  <PresentationFormat>Diavoorstelling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Gieterij</vt:lpstr>
      <vt:lpstr>Taalbeschouwing 2</vt:lpstr>
      <vt:lpstr>Wat gaan we vandaag doen?</vt:lpstr>
      <vt:lpstr>Doelen</vt:lpstr>
      <vt:lpstr>Doelen</vt:lpstr>
      <vt:lpstr>1. Monty Python</vt:lpstr>
      <vt:lpstr>Stelt ridder Bedevere 'echte vragen'?</vt:lpstr>
      <vt:lpstr>2. Reacties op antwoorden leerlingen: face</vt:lpstr>
      <vt:lpstr>2. Reacties op antwoorden leerlingen: face</vt:lpstr>
      <vt:lpstr>2. Face: definitie</vt:lpstr>
      <vt:lpstr>2. Face + FTA</vt:lpstr>
      <vt:lpstr>2. Face + FTA</vt:lpstr>
      <vt:lpstr>2. Face + FTA</vt:lpstr>
      <vt:lpstr>2. Face + repair</vt:lpstr>
      <vt:lpstr>2. Face + repair</vt:lpstr>
      <vt:lpstr>2. Face + verbeteren leerlingen</vt:lpstr>
      <vt:lpstr>2. Face + leerlingen verbeteren </vt:lpstr>
      <vt:lpstr>2. Face + leerlingen verbeteren </vt:lpstr>
      <vt:lpstr>2. Face</vt:lpstr>
      <vt:lpstr>Doelen</vt:lpstr>
      <vt:lpstr>Doelen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Taalbeschouwing 2</dc:title>
  <dc:creator>J. Bruining</dc:creator>
  <cp:lastModifiedBy>J. Bruining</cp:lastModifiedBy>
  <cp:revision>27</cp:revision>
  <dcterms:created xsi:type="dcterms:W3CDTF">2015-09-30T17:36:09Z</dcterms:created>
  <dcterms:modified xsi:type="dcterms:W3CDTF">2018-05-10T19:56:34Z</dcterms:modified>
</cp:coreProperties>
</file>